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EF03C-4B80-4BD8-A103-81FE879E11FD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586F1-ECB0-485F-93AB-152BB62254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5E783-6E3C-428A-BB95-DC097A64DAAA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0B2F-8F4C-4183-9435-4A44B55114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B3936-421C-43B0-883F-3EC5759E2ABA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58923-5F91-4585-8B14-B6542E67EE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DF3B-0766-4CAA-9D55-E77D22F4155C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0A71A-69A5-4A84-9F11-5E40B001BE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4B7C-D971-429D-A40E-EE4273F0CBDD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4B3A9-F0BB-414D-A60A-58D0F7FC7C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3F567-4966-429A-B319-CF5D5E52A7B8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106B-99D6-4DAF-AA63-E08C2D83E0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14D5-9D82-48C6-A333-0426A0BAFE69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3A48-0A33-4255-B625-E74FBCD4CD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6DB4-8C07-47F8-956C-7372C099DEB5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F287A-A1A8-4FC9-BC1B-5F44C0389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1582-9E77-4244-98C8-F5412013F095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92F9-F14E-4684-936B-47C8271960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61155-E888-476E-8803-807BAC563496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78EC-1CDA-4329-B76B-F27B1CD758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1BD4-919E-4F02-9D6A-62D7380AC8B2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E6E4E-F7DD-4BA8-BC5D-900EC14117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CCA232-B1E3-4CC4-9BF8-E1D6AEFC9B38}" type="datetimeFigureOut">
              <a:rPr lang="pt-BR"/>
              <a:pPr>
                <a:defRPr/>
              </a:pPr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FE30DD-26BA-4CDC-BFFA-3E5657392E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>
                <a:solidFill>
                  <a:schemeClr val="accent2"/>
                </a:solidFill>
              </a:rPr>
              <a:t>Ameaça de ruptura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accent2"/>
                </a:solidFill>
              </a:rPr>
              <a:t>Cresce o mistério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mtClean="0">
                <a:solidFill>
                  <a:srgbClr val="FF0000"/>
                </a:solidFill>
              </a:rPr>
              <a:t>Por isso, não entendiam esse Jesus que vivia apenas para o próximo, e em função das necessidades fundamentais das pessoas, sem tempo sequer para comer.</a:t>
            </a:r>
          </a:p>
          <a:p>
            <a:pPr algn="just"/>
            <a:r>
              <a:rPr lang="pt-BR" smtClean="0">
                <a:solidFill>
                  <a:srgbClr val="FF0000"/>
                </a:solidFill>
              </a:rPr>
              <a:t>Assim faziam-se cegos, que ouvindo-o não entendiam, vendo-o nada enxergavam, convivendo com ele estavam ainda assim muito distantes 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6000" dirty="0" smtClean="0"/>
              <a:t>Exercícios</a:t>
            </a:r>
            <a:endParaRPr lang="pt-BR" sz="6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pt-BR" sz="4000" dirty="0" smtClean="0"/>
              <a:t>Colocar em forma de prece aquilo que refletimos;</a:t>
            </a:r>
          </a:p>
          <a:p>
            <a:r>
              <a:rPr lang="pt-BR" sz="4000" dirty="0" smtClean="0"/>
              <a:t>Rezar o Salmo 77;</a:t>
            </a:r>
          </a:p>
          <a:p>
            <a:r>
              <a:rPr lang="pt-BR" sz="4000" dirty="0" smtClean="0"/>
              <a:t>Firmar um compromisso.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70C0"/>
                </a:solidFill>
              </a:rPr>
              <a:t>Marcos 8, 14-21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mtClean="0">
                <a:solidFill>
                  <a:srgbClr val="0070C0"/>
                </a:solidFill>
              </a:rPr>
              <a:t>Estamos na continuação da multiplicação dos pães,  agora mais concretamente, no contexto da reação dos discípulos à revelação cristológica.</a:t>
            </a:r>
          </a:p>
          <a:p>
            <a:pPr algn="just"/>
            <a:r>
              <a:rPr lang="pt-BR" smtClean="0">
                <a:solidFill>
                  <a:srgbClr val="0070C0"/>
                </a:solidFill>
              </a:rPr>
              <a:t>Ainda não compreenderam? Perguntou o Mestre.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mtClean="0">
                <a:solidFill>
                  <a:srgbClr val="00B050"/>
                </a:solidFill>
              </a:rPr>
              <a:t>Esta pergunta nos remete ao tema do coração dos discípulos.</a:t>
            </a:r>
          </a:p>
          <a:p>
            <a:pPr algn="just"/>
            <a:r>
              <a:rPr lang="pt-BR" smtClean="0">
                <a:solidFill>
                  <a:srgbClr val="00B050"/>
                </a:solidFill>
              </a:rPr>
              <a:t>O coração endurecido, tão dramático e complexo e, de modo geral, no Antigo Testamento, aparece no Evangelho a propósito da compreensão e da aceitação do mistério do Reino proposto em parábolas (Mc 4, 10-12; Mt 13, 10-14; Lc 8, 9s.; Jo 12, 37-41).</a:t>
            </a:r>
            <a:r>
              <a:rPr lang="pt-B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mtClean="0">
                <a:solidFill>
                  <a:srgbClr val="FF0000"/>
                </a:solidFill>
              </a:rPr>
              <a:t>O Reino era novidade com que Deus surpreendia a todos, só os corações simples, abertos e disponíveis o podiam acolher.</a:t>
            </a:r>
          </a:p>
          <a:p>
            <a:pPr algn="just"/>
            <a:r>
              <a:rPr lang="pt-BR" smtClean="0">
                <a:solidFill>
                  <a:srgbClr val="FF0000"/>
                </a:solidFill>
              </a:rPr>
              <a:t>Por isso, era necessário não se deixar contaminar “com o fermento dos fariseus e com o fermento de Herodes” (v. 15).</a:t>
            </a:r>
          </a:p>
          <a:p>
            <a:pPr algn="just"/>
            <a:r>
              <a:rPr lang="pt-BR" smtClean="0">
                <a:solidFill>
                  <a:srgbClr val="FF0000"/>
                </a:solidFill>
              </a:rPr>
              <a:t>Isto é, com o orgulho e com a soberba dos fariseus e de Herodes.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algn="just"/>
            <a:r>
              <a:rPr lang="pt-BR" smtClean="0">
                <a:solidFill>
                  <a:srgbClr val="0070C0"/>
                </a:solidFill>
              </a:rPr>
              <a:t>Os fariseus provavelmente esperavam um Messias triunfador que, com prodígios grandiosos, submetesse o mundo ao poder de Israel.</a:t>
            </a:r>
          </a:p>
          <a:p>
            <a:pPr algn="just"/>
            <a:r>
              <a:rPr lang="pt-BR" smtClean="0">
                <a:solidFill>
                  <a:srgbClr val="0070C0"/>
                </a:solidFill>
              </a:rPr>
              <a:t>Mas não era essa a lógica de Jesus. A salvação que nos oferece será realizada na partilha que multiplica o pão, e na carne “mastigada”, que se torna fonte de vida eterna, isto é, na sua passagem pela morte. Será também esse o caminho dos discípulos e da Igreja.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mtClean="0">
                <a:solidFill>
                  <a:srgbClr val="00B050"/>
                </a:solidFill>
              </a:rPr>
              <a:t>Uma situação ameaçadora, os discípulos não entendiam as advertências de Jesus em relação aos pães. Esta incompreensão ia tornando o ambiente pesado em torno de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algn="just"/>
            <a:r>
              <a:rPr lang="pt-BR" smtClean="0">
                <a:solidFill>
                  <a:srgbClr val="FF0000"/>
                </a:solidFill>
              </a:rPr>
              <a:t>Essa mesma tática se manifesta no Evangelho. Aos inquietos discípulos com a falta de mantimentos, Jesus lembra a multiplicação dos pães: “Não vos lembreis de quantos cestos cheios de pedaços recolhestes, quando parti os cinco pães para os cinco mil?” (vv. 18-19).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mtClean="0">
                <a:solidFill>
                  <a:srgbClr val="0070C0"/>
                </a:solidFill>
              </a:rPr>
              <a:t>Nem assim entenderam. Parecia que Jesus estava falando em códigos. Pareciam cada vez mais pessoas estranhas ao segredo do Reino, distantes daqueles primeiros discípulos que o haviam seguido com tanta determinação.</a:t>
            </a:r>
          </a:p>
          <a:p>
            <a:pPr algn="just"/>
            <a:r>
              <a:rPr lang="pt-BR" smtClean="0">
                <a:solidFill>
                  <a:srgbClr val="0070C0"/>
                </a:solidFill>
              </a:rPr>
              <a:t>O problema estava na levedura, o que eles buscavam no fundo era o seu próprio reino, acima do Reino de Deus.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>
                <a:solidFill>
                  <a:srgbClr val="00B050"/>
                </a:solidFill>
              </a:rPr>
              <a:t>Seguiam-no esperando por aquilo que esperavam para Israel os fariseus e o povo: o reino de Israel sobre as nações, no qual eles  teriam poder.</a:t>
            </a:r>
          </a:p>
          <a:p>
            <a:r>
              <a:rPr lang="pt-BR" smtClean="0">
                <a:solidFill>
                  <a:srgbClr val="00B050"/>
                </a:solidFill>
              </a:rPr>
              <a:t>Também não eram diferentes dos herodianos nesta ambição de estar acima dos demais.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503</Words>
  <Application>Microsoft Office PowerPoint</Application>
  <PresentationFormat>Apresentação na tela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Ameaça de ruptura</vt:lpstr>
      <vt:lpstr>Marcos 8, 14-21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Exercícios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Ameaça de ruptura</dc:title>
  <dc:creator>Secretaria</dc:creator>
  <cp:lastModifiedBy>Éder Almeida Cozer</cp:lastModifiedBy>
  <cp:revision>14</cp:revision>
  <dcterms:created xsi:type="dcterms:W3CDTF">2012-07-30T18:00:23Z</dcterms:created>
  <dcterms:modified xsi:type="dcterms:W3CDTF">2012-07-31T00:52:35Z</dcterms:modified>
</cp:coreProperties>
</file>